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media/image10.jpg" ContentType="image/gif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5" r:id="rId1"/>
  </p:sldMasterIdLst>
  <p:sldIdLst>
    <p:sldId id="271" r:id="rId2"/>
    <p:sldId id="256" r:id="rId3"/>
    <p:sldId id="257" r:id="rId4"/>
    <p:sldId id="258" r:id="rId5"/>
    <p:sldId id="259" r:id="rId6"/>
    <p:sldId id="269" r:id="rId7"/>
    <p:sldId id="260" r:id="rId8"/>
    <p:sldId id="261" r:id="rId9"/>
    <p:sldId id="268" r:id="rId10"/>
    <p:sldId id="262" r:id="rId11"/>
    <p:sldId id="267" r:id="rId12"/>
    <p:sldId id="263" r:id="rId13"/>
    <p:sldId id="264" r:id="rId14"/>
    <p:sldId id="265" r:id="rId15"/>
    <p:sldId id="266" r:id="rId16"/>
    <p:sldId id="273" r:id="rId1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28" autoAdjust="0"/>
    <p:restoredTop sz="90629" autoAdjust="0"/>
  </p:normalViewPr>
  <p:slideViewPr>
    <p:cSldViewPr>
      <p:cViewPr varScale="1">
        <p:scale>
          <a:sx n="159" d="100"/>
          <a:sy n="159" d="100"/>
        </p:scale>
        <p:origin x="144" y="2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3348021"/>
            <a:ext cx="6858000" cy="1231118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2770782"/>
            <a:ext cx="6858000" cy="565519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08C61-1FE2-42EE-8EB5-349B432E03BB}" type="datetimeFigureOut">
              <a:rPr lang="en-IN" smtClean="0"/>
              <a:t>27-06-2020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9CC6-D1F3-41D4-B07C-DF2A2D844C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63600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275370"/>
            <a:ext cx="7886700" cy="61451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740569"/>
            <a:ext cx="7886700" cy="253480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3889887"/>
            <a:ext cx="7885509" cy="511854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08C61-1FE2-42EE-8EB5-349B432E03BB}" type="datetimeFigureOut">
              <a:rPr lang="en-IN" smtClean="0"/>
              <a:t>27-06-2020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9CC6-D1F3-41D4-B07C-DF2A2D844C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2865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2650758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3367049"/>
            <a:ext cx="7885509" cy="1126370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08C61-1FE2-42EE-8EB5-349B432E03BB}" type="datetimeFigureOut">
              <a:rPr lang="en-IN" smtClean="0"/>
              <a:t>27-06-2020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9CC6-D1F3-41D4-B07C-DF2A2D844C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40635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273844"/>
            <a:ext cx="6977064" cy="2244678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524168"/>
            <a:ext cx="6564224" cy="41172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376297"/>
            <a:ext cx="7884318" cy="1117122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08C61-1FE2-42EE-8EB5-349B432E03BB}" type="datetimeFigureOut">
              <a:rPr lang="en-IN" smtClean="0"/>
              <a:t>27-06-2020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9CC6-D1F3-41D4-B07C-DF2A2D844C41}" type="slidenum">
              <a:rPr lang="en-IN" smtClean="0"/>
              <a:t>‹#›</a:t>
            </a:fld>
            <a:endParaRPr lang="en-IN"/>
          </a:p>
        </p:txBody>
      </p:sp>
      <p:sp>
        <p:nvSpPr>
          <p:cNvPr id="9" name="TextBox 8"/>
          <p:cNvSpPr txBox="1"/>
          <p:nvPr/>
        </p:nvSpPr>
        <p:spPr>
          <a:xfrm>
            <a:off x="833283" y="590118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05740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46862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745226"/>
            <a:ext cx="7886700" cy="1883876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3637936"/>
            <a:ext cx="7885509" cy="855483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08C61-1FE2-42EE-8EB5-349B432E03BB}" type="datetimeFigureOut">
              <a:rPr lang="en-IN" smtClean="0"/>
              <a:t>27-06-2020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9CC6-D1F3-41D4-B07C-DF2A2D844C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16382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414462"/>
            <a:ext cx="221015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1928812"/>
            <a:ext cx="2195513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414462"/>
            <a:ext cx="2202181" cy="43219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1928812"/>
            <a:ext cx="2210096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414462"/>
            <a:ext cx="2199085" cy="43219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1928812"/>
            <a:ext cx="2199085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08C61-1FE2-42EE-8EB5-349B432E03BB}" type="datetimeFigureOut">
              <a:rPr lang="en-IN" smtClean="0"/>
              <a:t>27-06-2020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9CC6-D1F3-41D4-B07C-DF2A2D844C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62509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3223127"/>
            <a:ext cx="220503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1692266"/>
            <a:ext cx="2205038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3655324"/>
            <a:ext cx="220503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3223127"/>
            <a:ext cx="219789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1692266"/>
            <a:ext cx="2197894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3655323"/>
            <a:ext cx="2200805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3223127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1692266"/>
            <a:ext cx="2199085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3655322"/>
            <a:ext cx="220199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08C61-1FE2-42EE-8EB5-349B432E03BB}" type="datetimeFigureOut">
              <a:rPr lang="en-IN" smtClean="0"/>
              <a:t>27-06-2020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9CC6-D1F3-41D4-B07C-DF2A2D844C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36714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08C61-1FE2-42EE-8EB5-349B432E03BB}" type="datetimeFigureOut">
              <a:rPr lang="en-IN" smtClean="0"/>
              <a:t>27-06-2020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9CC6-D1F3-41D4-B07C-DF2A2D844C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351543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08C61-1FE2-42EE-8EB5-349B432E03BB}" type="datetimeFigureOut">
              <a:rPr lang="en-IN" smtClean="0"/>
              <a:t>27-06-2020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9CC6-D1F3-41D4-B07C-DF2A2D844C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77053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08C61-1FE2-42EE-8EB5-349B432E03BB}" type="datetimeFigureOut">
              <a:rPr lang="en-IN" smtClean="0"/>
              <a:t>27-06-2020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9CC6-D1F3-41D4-B07C-DF2A2D844C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3700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3348021"/>
            <a:ext cx="6858000" cy="1231118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2770256"/>
            <a:ext cx="6858000" cy="565519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08C61-1FE2-42EE-8EB5-349B432E03BB}" type="datetimeFigureOut">
              <a:rPr lang="en-IN" smtClean="0"/>
              <a:t>27-06-2020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9CC6-D1F3-41D4-B07C-DF2A2D844C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90370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369219"/>
            <a:ext cx="3768912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369219"/>
            <a:ext cx="377547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08C61-1FE2-42EE-8EB5-349B432E03BB}" type="datetimeFigureOut">
              <a:rPr lang="en-IN" smtClean="0"/>
              <a:t>27-06-2020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9CC6-D1F3-41D4-B07C-DF2A2D844C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67017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260872"/>
            <a:ext cx="3768912" cy="617934"/>
          </a:xfrm>
        </p:spPr>
        <p:txBody>
          <a:bodyPr anchor="b"/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1878806"/>
            <a:ext cx="3768912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260872"/>
            <a:ext cx="3776661" cy="61793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1878806"/>
            <a:ext cx="377666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08C61-1FE2-42EE-8EB5-349B432E03BB}" type="datetimeFigureOut">
              <a:rPr lang="en-IN" smtClean="0"/>
              <a:t>27-06-2020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9CC6-D1F3-41D4-B07C-DF2A2D844C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94295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08C61-1FE2-42EE-8EB5-349B432E03BB}" type="datetimeFigureOut">
              <a:rPr lang="en-IN" smtClean="0"/>
              <a:t>27-06-2020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9CC6-D1F3-41D4-B07C-DF2A2D844C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86430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08C61-1FE2-42EE-8EB5-349B432E03BB}" type="datetimeFigureOut">
              <a:rPr lang="en-IN" smtClean="0"/>
              <a:t>27-06-2020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9CC6-D1F3-41D4-B07C-DF2A2D844C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85603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1543050"/>
            <a:ext cx="2739019" cy="2858691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08C61-1FE2-42EE-8EB5-349B432E03BB}" type="datetimeFigureOut">
              <a:rPr lang="en-IN" smtClean="0"/>
              <a:t>27-06-2020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9CC6-D1F3-41D4-B07C-DF2A2D844C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68635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1543050"/>
            <a:ext cx="2739019" cy="2858691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08C61-1FE2-42EE-8EB5-349B432E03BB}" type="datetimeFigureOut">
              <a:rPr lang="en-IN" smtClean="0"/>
              <a:t>27-06-2020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9CC6-D1F3-41D4-B07C-DF2A2D844C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04206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6">
                <a:lumMod val="89000"/>
              </a:schemeClr>
            </a:gs>
            <a:gs pos="46000">
              <a:schemeClr val="accent6">
                <a:lumMod val="89000"/>
              </a:schemeClr>
            </a:gs>
            <a:gs pos="60000">
              <a:srgbClr val="5C8E3A"/>
            </a:gs>
            <a:gs pos="100000">
              <a:schemeClr val="accent6">
                <a:lumMod val="75000"/>
              </a:schemeClr>
            </a:gs>
            <a:gs pos="82000">
              <a:schemeClr val="accent6">
                <a:lumMod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369219"/>
            <a:ext cx="767535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0FC08C61-1FE2-42EE-8EB5-349B432E03BB}" type="datetimeFigureOut">
              <a:rPr lang="en-IN" smtClean="0"/>
              <a:t>27-06-2020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81C59CC6-D1F3-41D4-B07C-DF2A2D844C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166023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  <p:sldLayoutId id="2147483899" r:id="rId14"/>
    <p:sldLayoutId id="2147483900" r:id="rId15"/>
    <p:sldLayoutId id="2147483901" r:id="rId16"/>
    <p:sldLayoutId id="2147483902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5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22.jp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2.pn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2.png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2.png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3.gif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4.gif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6.m4a"/><Relationship Id="rId7" Type="http://schemas.openxmlformats.org/officeDocument/2006/relationships/image" Target="../media/image11.jp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8.m4a"/><Relationship Id="rId7" Type="http://schemas.openxmlformats.org/officeDocument/2006/relationships/image" Target="../media/image16.jp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694CE0-67F3-48DB-8390-C826F655D1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32B832-C0CE-408B-B3EB-7A004F9EFCB5}"/>
              </a:ext>
            </a:extLst>
          </p:cNvPr>
          <p:cNvSpPr txBox="1"/>
          <p:nvPr/>
        </p:nvSpPr>
        <p:spPr>
          <a:xfrm>
            <a:off x="1979712" y="483518"/>
            <a:ext cx="5328592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Arial Black" panose="020B0A04020102020204" pitchFamily="34" charset="0"/>
              </a:rPr>
              <a:t>Good Morning Students!</a:t>
            </a:r>
          </a:p>
          <a:p>
            <a:endParaRPr lang="en-US" sz="3000" dirty="0">
              <a:latin typeface="Arial Black" panose="020B0A04020102020204" pitchFamily="34" charset="0"/>
            </a:endParaRPr>
          </a:p>
          <a:p>
            <a:pPr algn="ctr"/>
            <a:endParaRPr lang="en-US" sz="3000" dirty="0">
              <a:latin typeface="Arial Black" panose="020B0A04020102020204" pitchFamily="34" charset="0"/>
            </a:endParaRPr>
          </a:p>
          <a:p>
            <a:pPr algn="ctr"/>
            <a:r>
              <a:rPr lang="en-US" sz="3000" dirty="0">
                <a:latin typeface="Arial Black" panose="020B0A04020102020204" pitchFamily="34" charset="0"/>
              </a:rPr>
              <a:t>Our lesson today is on</a:t>
            </a:r>
          </a:p>
          <a:p>
            <a:pPr algn="ctr"/>
            <a:r>
              <a:rPr lang="en-US" sz="3000" dirty="0">
                <a:latin typeface="Arial Black" panose="020B0A04020102020204" pitchFamily="34" charset="0"/>
              </a:rPr>
              <a:t>REPRODUCTION </a:t>
            </a:r>
            <a:endParaRPr lang="en-IN" sz="3000" dirty="0">
              <a:latin typeface="Arial Black" panose="020B0A0402010202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AC0DF56-6DD7-4FDF-9B59-9BC0FDBE21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3064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77"/>
    </mc:Choice>
    <mc:Fallback>
      <p:transition spd="slow" advTm="8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00" y="72726"/>
            <a:ext cx="9001000" cy="766853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en-IN" dirty="0">
                <a:solidFill>
                  <a:srgbClr val="0070C0"/>
                </a:solidFill>
                <a:latin typeface="Franklin Gothic Demi" panose="020B0703020102020204" pitchFamily="34" charset="0"/>
              </a:rPr>
              <a:t>Artificial methods of vegetative propagation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03598"/>
            <a:ext cx="8856984" cy="38164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2800" dirty="0">
                <a:latin typeface="Franklin Gothic Demi" panose="020B0703020102020204" pitchFamily="34" charset="0"/>
              </a:rPr>
              <a:t>Man-made methods to grow many plants from one plant at a much faster rate. </a:t>
            </a:r>
          </a:p>
          <a:p>
            <a:pPr marL="0" indent="0">
              <a:buNone/>
            </a:pPr>
            <a:endParaRPr lang="en-IN" sz="2800" dirty="0">
              <a:latin typeface="Franklin Gothic Demi" panose="020B0703020102020204" pitchFamily="34" charset="0"/>
            </a:endParaRPr>
          </a:p>
          <a:p>
            <a:pPr marL="0" indent="0">
              <a:buNone/>
            </a:pPr>
            <a:r>
              <a:rPr lang="en-IN" sz="2800" dirty="0">
                <a:latin typeface="Franklin Gothic Demi" panose="020B0703020102020204" pitchFamily="34" charset="0"/>
              </a:rPr>
              <a:t>The major artificial methods are:</a:t>
            </a:r>
          </a:p>
          <a:p>
            <a:pPr marL="514350" indent="-514350">
              <a:buAutoNum type="alphaLcParenR"/>
            </a:pPr>
            <a:r>
              <a:rPr lang="en-IN" sz="2800" dirty="0">
                <a:latin typeface="Franklin Gothic Demi" panose="020B0703020102020204" pitchFamily="34" charset="0"/>
              </a:rPr>
              <a:t>Cutting: rose, carnations</a:t>
            </a:r>
          </a:p>
          <a:p>
            <a:pPr marL="514350" indent="-514350">
              <a:buAutoNum type="alphaLcParenR"/>
            </a:pPr>
            <a:r>
              <a:rPr lang="en-IN" sz="2800" dirty="0">
                <a:latin typeface="Franklin Gothic Demi" panose="020B0703020102020204" pitchFamily="34" charset="0"/>
              </a:rPr>
              <a:t>Layering: strawberry, orange </a:t>
            </a:r>
          </a:p>
          <a:p>
            <a:pPr marL="514350" indent="-514350">
              <a:buAutoNum type="alphaLcParenR"/>
            </a:pPr>
            <a:r>
              <a:rPr lang="en-IN" sz="2800" dirty="0">
                <a:latin typeface="Franklin Gothic Demi" panose="020B0703020102020204" pitchFamily="34" charset="0"/>
              </a:rPr>
              <a:t>Grafting: mango, apple </a:t>
            </a:r>
          </a:p>
          <a:p>
            <a:pPr marL="514350" indent="-514350">
              <a:buAutoNum type="alphaLcParenR"/>
            </a:pPr>
            <a:r>
              <a:rPr lang="en-IN" sz="2800" dirty="0">
                <a:latin typeface="Franklin Gothic Demi" panose="020B0703020102020204" pitchFamily="34" charset="0"/>
              </a:rPr>
              <a:t>Budding: yeast</a:t>
            </a:r>
          </a:p>
          <a:p>
            <a:pPr marL="0" indent="0">
              <a:buNone/>
            </a:pPr>
            <a:endParaRPr lang="en-IN" dirty="0">
              <a:latin typeface="Franklin Gothic Demi" panose="020B0703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0EA7AD-E5B1-4209-AB9E-7051498058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156" y="1703553"/>
            <a:ext cx="3060340" cy="16815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642E90-620F-4FB9-B5B3-71DE453F5C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435846"/>
            <a:ext cx="3060340" cy="163492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8617D17-C0CC-41D9-828F-C92E74E87C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0788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861"/>
    </mc:Choice>
    <mc:Fallback>
      <p:transition spd="slow" advTm="114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01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2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424D0-4EB0-498E-A382-AF574B451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002" y="133361"/>
            <a:ext cx="8943494" cy="926222"/>
          </a:xfrm>
        </p:spPr>
        <p:txBody>
          <a:bodyPr/>
          <a:lstStyle/>
          <a:p>
            <a:pPr marL="0" indent="0">
              <a:buNone/>
            </a:pPr>
            <a:r>
              <a:rPr lang="en-IN" sz="2400" dirty="0">
                <a:latin typeface="Franklin Gothic Demi" panose="020B0703020102020204" pitchFamily="34" charset="0"/>
              </a:rPr>
              <a:t>e) Tissue culture: Production of plants by cells or tissues or organs in synthetic medium.</a:t>
            </a:r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1EAC52-5578-4E14-9042-6BBFF94E3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7574"/>
            <a:ext cx="8784976" cy="402256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D813006-AB4E-41F6-A44C-6F8A1B0FC2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6255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70"/>
    </mc:Choice>
    <mc:Fallback>
      <p:transition spd="slow" advTm="32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2D36558-309D-4D06-828C-582AFA8A13DB}"/>
              </a:ext>
            </a:extLst>
          </p:cNvPr>
          <p:cNvSpPr txBox="1">
            <a:spLocks/>
          </p:cNvSpPr>
          <p:nvPr/>
        </p:nvSpPr>
        <p:spPr>
          <a:xfrm>
            <a:off x="1601924" y="46816"/>
            <a:ext cx="5940152" cy="699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5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dirty="0">
                <a:latin typeface="Franklin Gothic Demi" panose="020B0703020102020204" pitchFamily="34" charset="0"/>
              </a:rPr>
              <a:t> Steps in tissue culture</a:t>
            </a:r>
          </a:p>
        </p:txBody>
      </p:sp>
      <p:sp>
        <p:nvSpPr>
          <p:cNvPr id="7" name="Block Arc 6">
            <a:extLst>
              <a:ext uri="{FF2B5EF4-FFF2-40B4-BE49-F238E27FC236}">
                <a16:creationId xmlns:a16="http://schemas.microsoft.com/office/drawing/2014/main" id="{A6775606-4C68-43F6-AF47-C9E799D63955}"/>
              </a:ext>
            </a:extLst>
          </p:cNvPr>
          <p:cNvSpPr/>
          <p:nvPr/>
        </p:nvSpPr>
        <p:spPr>
          <a:xfrm>
            <a:off x="-4858286" y="-308570"/>
            <a:ext cx="6045910" cy="6165815"/>
          </a:xfrm>
          <a:prstGeom prst="blockArc">
            <a:avLst>
              <a:gd name="adj1" fmla="val 18900000"/>
              <a:gd name="adj2" fmla="val 2700000"/>
              <a:gd name="adj3" fmla="val 289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CD6CE8D-03BF-49F3-BBC4-0CED38ABC69C}"/>
              </a:ext>
            </a:extLst>
          </p:cNvPr>
          <p:cNvGrpSpPr/>
          <p:nvPr/>
        </p:nvGrpSpPr>
        <p:grpSpPr>
          <a:xfrm>
            <a:off x="213455" y="707661"/>
            <a:ext cx="8797180" cy="1145258"/>
            <a:chOff x="213455" y="707661"/>
            <a:chExt cx="8797180" cy="1145258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340B968-F293-475C-BA51-B783158F8001}"/>
                </a:ext>
              </a:extLst>
            </p:cNvPr>
            <p:cNvSpPr/>
            <p:nvPr/>
          </p:nvSpPr>
          <p:spPr>
            <a:xfrm>
              <a:off x="755576" y="771550"/>
              <a:ext cx="8255059" cy="916206"/>
            </a:xfrm>
            <a:custGeom>
              <a:avLst/>
              <a:gdLst>
                <a:gd name="connsiteX0" fmla="*/ 0 w 10683559"/>
                <a:gd name="connsiteY0" fmla="*/ 0 h 1110755"/>
                <a:gd name="connsiteX1" fmla="*/ 10683559 w 10683559"/>
                <a:gd name="connsiteY1" fmla="*/ 0 h 1110755"/>
                <a:gd name="connsiteX2" fmla="*/ 10683559 w 10683559"/>
                <a:gd name="connsiteY2" fmla="*/ 1110755 h 1110755"/>
                <a:gd name="connsiteX3" fmla="*/ 0 w 10683559"/>
                <a:gd name="connsiteY3" fmla="*/ 1110755 h 1110755"/>
                <a:gd name="connsiteX4" fmla="*/ 0 w 10683559"/>
                <a:gd name="connsiteY4" fmla="*/ 0 h 1110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83559" h="1110755">
                  <a:moveTo>
                    <a:pt x="0" y="0"/>
                  </a:moveTo>
                  <a:lnTo>
                    <a:pt x="10683559" y="0"/>
                  </a:lnTo>
                  <a:lnTo>
                    <a:pt x="10683559" y="1110755"/>
                  </a:lnTo>
                  <a:lnTo>
                    <a:pt x="0" y="11107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  <a:ln w="28575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1662" tIns="99060" rIns="99060" bIns="99060" numCol="1" spcCol="1270" anchor="ctr" anchorCtr="0">
              <a:noAutofit/>
            </a:bodyPr>
            <a:lstStyle/>
            <a:p>
              <a:r>
                <a:rPr lang="en-IN" sz="2100" dirty="0">
                  <a:latin typeface="Franklin Gothic Demi" panose="020B0703020102020204" pitchFamily="34" charset="0"/>
                </a:rPr>
                <a:t>Callus stage: tissue is grown in nutrients (sugar, salts, pH etc) medium till it forms an unorganised mass called callus.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9C2B56A-8B2E-4CD2-8B6D-4F429F355089}"/>
                </a:ext>
              </a:extLst>
            </p:cNvPr>
            <p:cNvSpPr/>
            <p:nvPr/>
          </p:nvSpPr>
          <p:spPr>
            <a:xfrm>
              <a:off x="213455" y="707661"/>
              <a:ext cx="1122986" cy="1145258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935F206-18D0-4DAC-951A-71DAB572F496}"/>
                </a:ext>
              </a:extLst>
            </p:cNvPr>
            <p:cNvSpPr txBox="1"/>
            <p:nvPr/>
          </p:nvSpPr>
          <p:spPr>
            <a:xfrm>
              <a:off x="387619" y="1034988"/>
              <a:ext cx="685126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1</a:t>
              </a:r>
              <a:endParaRPr lang="en-IN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BE0D50-58D0-49C4-8FD0-69B90F141E7A}"/>
              </a:ext>
            </a:extLst>
          </p:cNvPr>
          <p:cNvGrpSpPr/>
          <p:nvPr/>
        </p:nvGrpSpPr>
        <p:grpSpPr>
          <a:xfrm>
            <a:off x="537124" y="2234949"/>
            <a:ext cx="8473512" cy="1145258"/>
            <a:chOff x="537124" y="2234949"/>
            <a:chExt cx="8473512" cy="114525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99A9D4D-F803-447E-9A74-386D2DDA3659}"/>
                </a:ext>
              </a:extLst>
            </p:cNvPr>
            <p:cNvSpPr/>
            <p:nvPr/>
          </p:nvSpPr>
          <p:spPr>
            <a:xfrm>
              <a:off x="1072745" y="2373794"/>
              <a:ext cx="7937891" cy="916206"/>
            </a:xfrm>
            <a:custGeom>
              <a:avLst/>
              <a:gdLst>
                <a:gd name="connsiteX0" fmla="*/ 0 w 10279800"/>
                <a:gd name="connsiteY0" fmla="*/ 0 h 1110755"/>
                <a:gd name="connsiteX1" fmla="*/ 10279800 w 10279800"/>
                <a:gd name="connsiteY1" fmla="*/ 0 h 1110755"/>
                <a:gd name="connsiteX2" fmla="*/ 10279800 w 10279800"/>
                <a:gd name="connsiteY2" fmla="*/ 1110755 h 1110755"/>
                <a:gd name="connsiteX3" fmla="*/ 0 w 10279800"/>
                <a:gd name="connsiteY3" fmla="*/ 1110755 h 1110755"/>
                <a:gd name="connsiteX4" fmla="*/ 0 w 10279800"/>
                <a:gd name="connsiteY4" fmla="*/ 0 h 1110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9800" h="1110755">
                  <a:moveTo>
                    <a:pt x="0" y="0"/>
                  </a:moveTo>
                  <a:lnTo>
                    <a:pt x="10279800" y="0"/>
                  </a:lnTo>
                  <a:lnTo>
                    <a:pt x="10279800" y="1110755"/>
                  </a:lnTo>
                  <a:lnTo>
                    <a:pt x="0" y="11107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  <a:ln w="28575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1662" tIns="99060" rIns="99060" bIns="99060" numCol="1" spcCol="1270" anchor="ctr" anchorCtr="0">
              <a:noAutofit/>
            </a:bodyPr>
            <a:lstStyle/>
            <a:p>
              <a:pPr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100" dirty="0">
                  <a:latin typeface="Franklin Gothic Demi" panose="020B0703020102020204" pitchFamily="34" charset="0"/>
                </a:rPr>
                <a:t>Plantlet stage: The callus are transferred to fresh agar. This fresh agar contains a hormone to promote root and stem , growth forming plantlets.</a:t>
              </a:r>
              <a:endParaRPr lang="en-IN" sz="2100" u="none" kern="120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176E2C-094D-4200-9404-3B8265386452}"/>
                </a:ext>
              </a:extLst>
            </p:cNvPr>
            <p:cNvSpPr/>
            <p:nvPr/>
          </p:nvSpPr>
          <p:spPr>
            <a:xfrm>
              <a:off x="537124" y="2234949"/>
              <a:ext cx="1122986" cy="1145258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BEC5FDC-F678-4845-8309-065649414706}"/>
                </a:ext>
              </a:extLst>
            </p:cNvPr>
            <p:cNvSpPr txBox="1"/>
            <p:nvPr/>
          </p:nvSpPr>
          <p:spPr>
            <a:xfrm>
              <a:off x="870453" y="2536003"/>
              <a:ext cx="432048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2</a:t>
              </a:r>
              <a:endParaRPr lang="en-IN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2DD27CE-96BC-48A1-870A-468A4C4084DB}"/>
              </a:ext>
            </a:extLst>
          </p:cNvPr>
          <p:cNvGrpSpPr/>
          <p:nvPr/>
        </p:nvGrpSpPr>
        <p:grpSpPr>
          <a:xfrm>
            <a:off x="133365" y="3901082"/>
            <a:ext cx="8877270" cy="1145258"/>
            <a:chOff x="133365" y="3901082"/>
            <a:chExt cx="8877270" cy="114525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66B2E3E-21D2-4AB2-9E53-D593581D7DB7}"/>
                </a:ext>
              </a:extLst>
            </p:cNvPr>
            <p:cNvSpPr/>
            <p:nvPr/>
          </p:nvSpPr>
          <p:spPr>
            <a:xfrm>
              <a:off x="683568" y="4039927"/>
              <a:ext cx="8327067" cy="916206"/>
            </a:xfrm>
            <a:custGeom>
              <a:avLst/>
              <a:gdLst>
                <a:gd name="connsiteX0" fmla="*/ 0 w 10683559"/>
                <a:gd name="connsiteY0" fmla="*/ 0 h 1110755"/>
                <a:gd name="connsiteX1" fmla="*/ 10683559 w 10683559"/>
                <a:gd name="connsiteY1" fmla="*/ 0 h 1110755"/>
                <a:gd name="connsiteX2" fmla="*/ 10683559 w 10683559"/>
                <a:gd name="connsiteY2" fmla="*/ 1110755 h 1110755"/>
                <a:gd name="connsiteX3" fmla="*/ 0 w 10683559"/>
                <a:gd name="connsiteY3" fmla="*/ 1110755 h 1110755"/>
                <a:gd name="connsiteX4" fmla="*/ 0 w 10683559"/>
                <a:gd name="connsiteY4" fmla="*/ 0 h 1110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83559" h="1110755">
                  <a:moveTo>
                    <a:pt x="0" y="0"/>
                  </a:moveTo>
                  <a:lnTo>
                    <a:pt x="10683559" y="0"/>
                  </a:lnTo>
                  <a:lnTo>
                    <a:pt x="10683559" y="1110755"/>
                  </a:lnTo>
                  <a:lnTo>
                    <a:pt x="0" y="11107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  <a:ln w="28575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1662" tIns="99060" rIns="99060" bIns="99060" numCol="1" spcCol="1270" anchor="ctr" anchorCtr="0">
              <a:noAutofit/>
            </a:bodyPr>
            <a:lstStyle/>
            <a:p>
              <a:r>
                <a:rPr lang="en-IN" sz="2100" dirty="0">
                  <a:latin typeface="Franklin Gothic Demi" panose="020B0703020102020204" pitchFamily="34" charset="0"/>
                </a:rPr>
                <a:t>Maturity stage: When plantlets form, they are planted into potting compost where they grow to maturity. 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4331813-55D8-419B-A0D6-E08F2FD1CC2C}"/>
                </a:ext>
              </a:extLst>
            </p:cNvPr>
            <p:cNvSpPr/>
            <p:nvPr/>
          </p:nvSpPr>
          <p:spPr>
            <a:xfrm>
              <a:off x="133365" y="3901082"/>
              <a:ext cx="1122986" cy="1145258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40F583B-6F3C-4214-9017-F5F8A345C961}"/>
                </a:ext>
              </a:extLst>
            </p:cNvPr>
            <p:cNvSpPr txBox="1"/>
            <p:nvPr/>
          </p:nvSpPr>
          <p:spPr>
            <a:xfrm>
              <a:off x="478834" y="4216780"/>
              <a:ext cx="432048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  <a:endParaRPr lang="en-IN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3B8A7AF-18A3-49A2-842C-91EB6178C2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1055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35"/>
    </mc:Choice>
    <mc:Fallback>
      <p:transition spd="slow" advTm="30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748" y="51470"/>
            <a:ext cx="7886700" cy="723973"/>
          </a:xfrm>
        </p:spPr>
        <p:txBody>
          <a:bodyPr>
            <a:normAutofit fontScale="90000"/>
          </a:bodyPr>
          <a:lstStyle/>
          <a:p>
            <a:r>
              <a:rPr lang="en-IN" dirty="0">
                <a:solidFill>
                  <a:srgbClr val="FFFF00"/>
                </a:solidFill>
                <a:latin typeface="Franklin Gothic Demi" panose="020B0703020102020204" pitchFamily="34" charset="0"/>
              </a:rPr>
              <a:t>Advantages of Vegetative propagation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857286"/>
            <a:ext cx="6336704" cy="4012369"/>
          </a:xfrm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N" dirty="0">
                <a:latin typeface="Franklin Gothic Demi" panose="020B0703020102020204" pitchFamily="34" charset="0"/>
              </a:rPr>
              <a:t>Plants bear flowers and fruits earlier than those produced from seeds.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IN" dirty="0">
                <a:latin typeface="Franklin Gothic Demi" panose="020B0703020102020204" pitchFamily="34" charset="0"/>
              </a:rPr>
              <a:t>Seedless plants can be produced.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N" dirty="0">
                <a:latin typeface="Franklin Gothic Demi" panose="020B0703020102020204" pitchFamily="34" charset="0"/>
              </a:rPr>
              <a:t>Daughter plants are exact copies of the parent  plant and show no variation. E.g. banana, sugarcane etc 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N" dirty="0">
                <a:latin typeface="Franklin Gothic Demi" panose="020B0703020102020204" pitchFamily="34" charset="0"/>
              </a:rPr>
              <a:t>Plants need less attention in early stages than plants grown from seeds.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E31D87-F452-42D9-8EE3-37FA347FB1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125" y="780151"/>
            <a:ext cx="2942385" cy="19335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07F733-D39F-4496-947C-DDAF9026EA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110" y="2777057"/>
            <a:ext cx="2942385" cy="229431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84CCD12-53BB-40AE-83A9-42B8C4364D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8472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07"/>
    </mc:Choice>
    <mc:Fallback>
      <p:transition spd="slow" advTm="30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00536"/>
            <a:ext cx="8928992" cy="637579"/>
          </a:xfrm>
        </p:spPr>
        <p:txBody>
          <a:bodyPr>
            <a:noAutofit/>
          </a:bodyPr>
          <a:lstStyle/>
          <a:p>
            <a:pPr algn="ctr"/>
            <a:r>
              <a:rPr lang="en-IN" sz="3000" dirty="0">
                <a:solidFill>
                  <a:srgbClr val="00B0F0"/>
                </a:solidFill>
                <a:latin typeface="Arial Black" panose="020B0A04020102020204" pitchFamily="34" charset="0"/>
              </a:rPr>
              <a:t>Disadvantages of Vegetative Propagation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38116"/>
            <a:ext cx="5112568" cy="4304848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IN" dirty="0">
                <a:latin typeface="Franklin Gothic Demi" panose="020B0703020102020204" pitchFamily="34" charset="0"/>
              </a:rPr>
              <a:t>It causes overcrowding and causes competition.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IN" dirty="0">
                <a:latin typeface="Franklin Gothic Demi" panose="020B0703020102020204" pitchFamily="34" charset="0"/>
              </a:rPr>
              <a:t>Plants cannot be stored for long period of time.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IN" dirty="0">
                <a:latin typeface="Franklin Gothic Demi" panose="020B0703020102020204" pitchFamily="34" charset="0"/>
              </a:rPr>
              <a:t>Disease contacted from parent spread to all daughters.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IN" dirty="0">
                <a:latin typeface="Franklin Gothic Demi" panose="020B0703020102020204" pitchFamily="34" charset="0"/>
              </a:rPr>
              <a:t>Unable to adapt themselves to change in environment.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E1785-6C32-4F8A-914D-79B18171B7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028" y="671510"/>
            <a:ext cx="3850468" cy="21141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E6667D-058A-45F9-A232-042E66BD4C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029" y="2928810"/>
            <a:ext cx="3850468" cy="211415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30D136A-7631-4D23-927B-8AA5AB14A0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3469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22"/>
    </mc:Choice>
    <mc:Fallback>
      <p:transition spd="slow" advTm="29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23478"/>
            <a:ext cx="8818643" cy="720080"/>
          </a:xfrm>
        </p:spPr>
        <p:txBody>
          <a:bodyPr>
            <a:noAutofit/>
          </a:bodyPr>
          <a:lstStyle/>
          <a:p>
            <a:pPr algn="ctr"/>
            <a:r>
              <a:rPr lang="en-IN" sz="2600" dirty="0">
                <a:solidFill>
                  <a:srgbClr val="FFC000"/>
                </a:solidFill>
                <a:latin typeface="Arial Black" panose="020B0A04020102020204" pitchFamily="34" charset="0"/>
              </a:rPr>
              <a:t>Economic importance of Artificial Propagation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15567"/>
            <a:ext cx="6048672" cy="3960440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IN" sz="2600" dirty="0">
                <a:latin typeface="Franklin Gothic Demi" panose="020B0703020102020204" pitchFamily="34" charset="0"/>
              </a:rPr>
              <a:t> Seedless plants can be produced. E.g. grapes, pineapple, orange, rose etc.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IN" sz="2600" dirty="0">
                <a:latin typeface="Franklin Gothic Demi" panose="020B0703020102020204" pitchFamily="34" charset="0"/>
              </a:rPr>
              <a:t> Taste of many citrus fruits can be improved. Example: lime, orange,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IN" sz="2600" dirty="0">
                <a:latin typeface="Franklin Gothic Demi" panose="020B0703020102020204" pitchFamily="34" charset="0"/>
              </a:rPr>
              <a:t>Disease resistant plants can be produced.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E0405F-9DEB-4A6A-A209-284F1EFF81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702644"/>
            <a:ext cx="2376264" cy="22974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93956A-29DB-40DC-B993-F77CABF4E0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069624"/>
            <a:ext cx="2376264" cy="195039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C39B54C-FA15-49D5-99BD-4F8135B251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3633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02"/>
    </mc:Choice>
    <mc:Fallback>
      <p:transition spd="slow" advTm="20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C7A9AC-20F7-4EF7-BD21-51C1EA9E6A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AD89E8-6A8D-4CD7-A6BB-2AA76DE63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1" y="868845"/>
            <a:ext cx="3988076" cy="1454479"/>
          </a:xfrm>
          <a:noFill/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950" dirty="0">
                <a:solidFill>
                  <a:schemeClr val="tx1"/>
                </a:solidFill>
                <a:latin typeface="Arial Black" panose="020B0A04020102020204" pitchFamily="34" charset="0"/>
              </a:rPr>
              <a:t>Thank you students!</a:t>
            </a:r>
            <a:endParaRPr lang="en-IN" sz="495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58D247B-07E3-42AB-A4B3-E071E9152A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8761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9716">
        <p14:gallery dir="l"/>
      </p:transition>
    </mc:Choice>
    <mc:Fallback>
      <p:transition spd="slow" advTm="97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CAAFD1-3A26-4E62-9F47-64D95971B4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98"/>
            <a:ext cx="9145239" cy="51441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508" y="123478"/>
            <a:ext cx="8892988" cy="792088"/>
          </a:xfrm>
          <a:solidFill>
            <a:srgbClr val="FFFF00">
              <a:alpha val="74000"/>
            </a:srgbClr>
          </a:solidFill>
        </p:spPr>
        <p:txBody>
          <a:bodyPr anchor="ctr">
            <a:noAutofit/>
          </a:bodyPr>
          <a:lstStyle/>
          <a:p>
            <a:pPr algn="ctr"/>
            <a:r>
              <a:rPr lang="en-IN" sz="3800" dirty="0">
                <a:solidFill>
                  <a:srgbClr val="FF0000"/>
                </a:solidFill>
                <a:latin typeface="Arial Black" panose="020B0A04020102020204" pitchFamily="34" charset="0"/>
              </a:rPr>
              <a:t>Reproduction in Plants and Animals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C7303C3-37A1-4C54-8559-D4F268DE15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8582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44"/>
    </mc:Choice>
    <mc:Fallback>
      <p:transition spd="slow" advTm="18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8FB8105-DDDD-4FDB-8D54-F24C904AD0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5" y="-8184"/>
            <a:ext cx="9134375" cy="5157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760" y="123478"/>
            <a:ext cx="4087366" cy="994172"/>
          </a:xfrm>
        </p:spPr>
        <p:txBody>
          <a:bodyPr>
            <a:normAutofit/>
          </a:bodyPr>
          <a:lstStyle/>
          <a:p>
            <a:pPr algn="ctr"/>
            <a:r>
              <a:rPr lang="en-IN" dirty="0">
                <a:latin typeface="Arial Black" panose="020B0A04020102020204" pitchFamily="34" charset="0"/>
              </a:rPr>
              <a:t>Reproduction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262" y="3075807"/>
            <a:ext cx="8229600" cy="1944216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IN" sz="2800" dirty="0">
                <a:latin typeface="Franklin Gothic Demi" panose="020B0703020102020204" pitchFamily="34" charset="0"/>
              </a:rPr>
              <a:t>Reproduction is the process by which old organism give rise to a new organism of its own kind. For example, a cat produces kittens which grow into adult cats. Amoeba, paramecium and many other microorganisms just split into two more individuals.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DF5F5C3-B791-4ECE-9ECB-281DFABE50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0014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49"/>
    </mc:Choice>
    <mc:Fallback>
      <p:transition spd="slow" advTm="23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126015"/>
            <a:ext cx="6120680" cy="573527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IN" sz="4400" dirty="0">
                <a:latin typeface="Franklin Gothic Demi" panose="020B0703020102020204" pitchFamily="34" charset="0"/>
              </a:rPr>
              <a:t>Types of Reproduction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E20C4-5A31-4360-9634-79C8EFFA05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284592"/>
            <a:ext cx="3492721" cy="1807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97233D-77B6-423B-8948-A3873682B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40" y="3284592"/>
            <a:ext cx="3600399" cy="1807438"/>
          </a:xfrm>
          <a:prstGeom prst="rect">
            <a:avLst/>
          </a:prstGeom>
        </p:spPr>
      </p:pic>
      <p:sp>
        <p:nvSpPr>
          <p:cNvPr id="8" name="Arrow: Up 7">
            <a:extLst>
              <a:ext uri="{FF2B5EF4-FFF2-40B4-BE49-F238E27FC236}">
                <a16:creationId xmlns:a16="http://schemas.microsoft.com/office/drawing/2014/main" id="{FB0D835C-8C98-4355-9F80-5C3A6405929B}"/>
              </a:ext>
            </a:extLst>
          </p:cNvPr>
          <p:cNvSpPr/>
          <p:nvPr/>
        </p:nvSpPr>
        <p:spPr>
          <a:xfrm rot="7738907" flipH="1">
            <a:off x="5962939" y="561942"/>
            <a:ext cx="388845" cy="867422"/>
          </a:xfrm>
          <a:prstGeom prst="upArrow">
            <a:avLst>
              <a:gd name="adj1" fmla="val 34293"/>
              <a:gd name="adj2" fmla="val 50000"/>
            </a:avLst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885BC370-5E37-4085-AC46-8EB7BE60C7B3}"/>
              </a:ext>
            </a:extLst>
          </p:cNvPr>
          <p:cNvSpPr/>
          <p:nvPr/>
        </p:nvSpPr>
        <p:spPr>
          <a:xfrm rot="13657356" flipH="1">
            <a:off x="2550404" y="567655"/>
            <a:ext cx="373987" cy="930303"/>
          </a:xfrm>
          <a:prstGeom prst="upArrow">
            <a:avLst>
              <a:gd name="adj1" fmla="val 34293"/>
              <a:gd name="adj2" fmla="val 50000"/>
            </a:avLst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90769A9-5EB7-4436-A033-8752FBB728F7}"/>
              </a:ext>
            </a:extLst>
          </p:cNvPr>
          <p:cNvSpPr/>
          <p:nvPr/>
        </p:nvSpPr>
        <p:spPr>
          <a:xfrm>
            <a:off x="220535" y="1419623"/>
            <a:ext cx="3888432" cy="1728191"/>
          </a:xfrm>
          <a:prstGeom prst="roundRect">
            <a:avLst/>
          </a:prstGeom>
          <a:solidFill>
            <a:srgbClr val="00B0F0"/>
          </a:solidFill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N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i</a:t>
            </a:r>
            <a:r>
              <a:rPr lang="en-IN" dirty="0">
                <a:solidFill>
                  <a:schemeClr val="bg1"/>
                </a:solidFill>
                <a:latin typeface="Franklin Gothic Demi" panose="020B0703020102020204" pitchFamily="34" charset="0"/>
              </a:rPr>
              <a:t>) </a:t>
            </a:r>
            <a:r>
              <a:rPr lang="en-IN" u="sng" dirty="0">
                <a:solidFill>
                  <a:schemeClr val="bg1"/>
                </a:solidFill>
                <a:latin typeface="Franklin Gothic Demi" panose="020B0703020102020204" pitchFamily="34" charset="0"/>
              </a:rPr>
              <a:t>Asexual reproduction:</a:t>
            </a:r>
            <a:r>
              <a:rPr lang="en-IN" dirty="0">
                <a:solidFill>
                  <a:schemeClr val="bg1"/>
                </a:solidFill>
                <a:latin typeface="Franklin Gothic Demi" panose="020B0703020102020204" pitchFamily="34" charset="0"/>
              </a:rPr>
              <a:t> It is a type of reproduction in which a new organism develops from structures produced by one  parent. Off-spring produced are genetically identical to the parents.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C535598-620B-4B9C-9E77-806648E3BCA2}"/>
              </a:ext>
            </a:extLst>
          </p:cNvPr>
          <p:cNvSpPr/>
          <p:nvPr/>
        </p:nvSpPr>
        <p:spPr>
          <a:xfrm>
            <a:off x="5010883" y="1371083"/>
            <a:ext cx="3888432" cy="1728191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N" dirty="0">
                <a:latin typeface="Franklin Gothic Demi" panose="020B0703020102020204" pitchFamily="34" charset="0"/>
              </a:rPr>
              <a:t>ii) </a:t>
            </a:r>
            <a:r>
              <a:rPr lang="en-IN" u="sng" dirty="0">
                <a:latin typeface="Franklin Gothic Demi" panose="020B0703020102020204" pitchFamily="34" charset="0"/>
              </a:rPr>
              <a:t>Sexual reproduction: </a:t>
            </a:r>
            <a:r>
              <a:rPr lang="en-IN" dirty="0">
                <a:latin typeface="Franklin Gothic Demi" panose="020B0703020102020204" pitchFamily="34" charset="0"/>
              </a:rPr>
              <a:t>It is a type of reproduction in which new organism develops from two gametes (sex cells) that have joined together.                                       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3E1DA6A-D078-428A-B08C-1CF3469D89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23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75"/>
    </mc:Choice>
    <mc:Fallback>
      <p:transition spd="slow" advTm="35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8" grpId="0" animBg="1"/>
      <p:bldP spid="9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2E981F-FD94-4AE0-80C6-735A0DC60523}"/>
              </a:ext>
            </a:extLst>
          </p:cNvPr>
          <p:cNvSpPr txBox="1">
            <a:spLocks/>
          </p:cNvSpPr>
          <p:nvPr/>
        </p:nvSpPr>
        <p:spPr>
          <a:xfrm>
            <a:off x="1061356" y="123478"/>
            <a:ext cx="7128792" cy="726678"/>
          </a:xfrm>
          <a:prstGeom prst="rect">
            <a:avLst/>
          </a:prstGeom>
          <a:ln w="38100">
            <a:solidFill>
              <a:srgbClr val="FFFF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5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dirty="0">
                <a:solidFill>
                  <a:schemeClr val="tx1"/>
                </a:solidFill>
                <a:latin typeface="Franklin Gothic Demi" panose="020B0703020102020204" pitchFamily="34" charset="0"/>
              </a:rPr>
              <a:t>Asexual reproduction in plants</a:t>
            </a:r>
            <a:endParaRPr lang="en-IN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FBA1207-AF89-4AF9-90BB-8022454D069A}"/>
              </a:ext>
            </a:extLst>
          </p:cNvPr>
          <p:cNvGrpSpPr/>
          <p:nvPr/>
        </p:nvGrpSpPr>
        <p:grpSpPr>
          <a:xfrm>
            <a:off x="107504" y="996765"/>
            <a:ext cx="5621774" cy="1863016"/>
            <a:chOff x="107504" y="996765"/>
            <a:chExt cx="5621774" cy="1863016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F378E0D-5F67-4BA3-88CF-652A0F127C91}"/>
                </a:ext>
              </a:extLst>
            </p:cNvPr>
            <p:cNvSpPr/>
            <p:nvPr/>
          </p:nvSpPr>
          <p:spPr>
            <a:xfrm rot="10800000">
              <a:off x="107504" y="996765"/>
              <a:ext cx="5621774" cy="1863016"/>
            </a:xfrm>
            <a:custGeom>
              <a:avLst/>
              <a:gdLst>
                <a:gd name="connsiteX0" fmla="*/ 0 w 3610191"/>
                <a:gd name="connsiteY0" fmla="*/ 0 h 1353571"/>
                <a:gd name="connsiteX1" fmla="*/ 2933406 w 3610191"/>
                <a:gd name="connsiteY1" fmla="*/ 0 h 1353571"/>
                <a:gd name="connsiteX2" fmla="*/ 3610191 w 3610191"/>
                <a:gd name="connsiteY2" fmla="*/ 676786 h 1353571"/>
                <a:gd name="connsiteX3" fmla="*/ 2933406 w 3610191"/>
                <a:gd name="connsiteY3" fmla="*/ 1353571 h 1353571"/>
                <a:gd name="connsiteX4" fmla="*/ 0 w 3610191"/>
                <a:gd name="connsiteY4" fmla="*/ 1353571 h 1353571"/>
                <a:gd name="connsiteX5" fmla="*/ 0 w 3610191"/>
                <a:gd name="connsiteY5" fmla="*/ 0 h 1353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10191" h="1353571">
                  <a:moveTo>
                    <a:pt x="3610191" y="1353570"/>
                  </a:moveTo>
                  <a:lnTo>
                    <a:pt x="676785" y="1353570"/>
                  </a:lnTo>
                  <a:lnTo>
                    <a:pt x="0" y="676785"/>
                  </a:lnTo>
                  <a:lnTo>
                    <a:pt x="676785" y="1"/>
                  </a:lnTo>
                  <a:lnTo>
                    <a:pt x="3610191" y="1"/>
                  </a:lnTo>
                  <a:lnTo>
                    <a:pt x="3610191" y="1353570"/>
                  </a:lnTo>
                  <a:close/>
                </a:path>
              </a:pathLst>
            </a:custGeom>
            <a:solidFill>
              <a:srgbClr val="FF0000"/>
            </a:solidFill>
            <a:ln w="28575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5280" tIns="53341" rIns="99568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IN" sz="1400" kern="1200" dirty="0">
                <a:solidFill>
                  <a:schemeClr val="bg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2B53C94-4039-4A07-A1D2-46448EFE7DEA}"/>
                </a:ext>
              </a:extLst>
            </p:cNvPr>
            <p:cNvSpPr/>
            <p:nvPr/>
          </p:nvSpPr>
          <p:spPr>
            <a:xfrm>
              <a:off x="203542" y="1155050"/>
              <a:ext cx="4680520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622300">
                <a:spcBef>
                  <a:spcPct val="0"/>
                </a:spcBef>
                <a:spcAft>
                  <a:spcPct val="35000"/>
                </a:spcAft>
              </a:pPr>
              <a:r>
                <a:rPr lang="en-IN" sz="2000" dirty="0">
                  <a:latin typeface="Franklin Gothic Demi" panose="020B0703020102020204" pitchFamily="34" charset="0"/>
                </a:rPr>
                <a:t>Binary fission: It is a simple division of unicellular organisms into two similar daughter cells of roughly equal size, exactly identical in shape. E.g. bacteria, some algae and fungi.</a:t>
              </a:r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1AC2DCC-C052-47B0-A102-0FCAC5D56826}"/>
              </a:ext>
            </a:extLst>
          </p:cNvPr>
          <p:cNvSpPr/>
          <p:nvPr/>
        </p:nvSpPr>
        <p:spPr>
          <a:xfrm rot="10800000">
            <a:off x="107504" y="3147812"/>
            <a:ext cx="5621774" cy="1728193"/>
          </a:xfrm>
          <a:custGeom>
            <a:avLst/>
            <a:gdLst>
              <a:gd name="connsiteX0" fmla="*/ 0 w 3610191"/>
              <a:gd name="connsiteY0" fmla="*/ 0 h 1353571"/>
              <a:gd name="connsiteX1" fmla="*/ 2933406 w 3610191"/>
              <a:gd name="connsiteY1" fmla="*/ 0 h 1353571"/>
              <a:gd name="connsiteX2" fmla="*/ 3610191 w 3610191"/>
              <a:gd name="connsiteY2" fmla="*/ 676786 h 1353571"/>
              <a:gd name="connsiteX3" fmla="*/ 2933406 w 3610191"/>
              <a:gd name="connsiteY3" fmla="*/ 1353571 h 1353571"/>
              <a:gd name="connsiteX4" fmla="*/ 0 w 3610191"/>
              <a:gd name="connsiteY4" fmla="*/ 1353571 h 1353571"/>
              <a:gd name="connsiteX5" fmla="*/ 0 w 3610191"/>
              <a:gd name="connsiteY5" fmla="*/ 0 h 1353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0191" h="1353571">
                <a:moveTo>
                  <a:pt x="3610191" y="1353570"/>
                </a:moveTo>
                <a:lnTo>
                  <a:pt x="676785" y="1353570"/>
                </a:lnTo>
                <a:lnTo>
                  <a:pt x="0" y="676785"/>
                </a:lnTo>
                <a:lnTo>
                  <a:pt x="676785" y="1"/>
                </a:lnTo>
                <a:lnTo>
                  <a:pt x="3610191" y="1"/>
                </a:lnTo>
                <a:lnTo>
                  <a:pt x="3610191" y="1353570"/>
                </a:lnTo>
                <a:close/>
              </a:path>
            </a:pathLst>
          </a:custGeom>
          <a:solidFill>
            <a:srgbClr val="FF0000"/>
          </a:solidFill>
          <a:ln w="28575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35280" tIns="53341" rIns="99568" bIns="5334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IN" sz="1400" kern="1200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C763D6B-54E8-4F7D-9127-E303F021E120}"/>
              </a:ext>
            </a:extLst>
          </p:cNvPr>
          <p:cNvSpPr/>
          <p:nvPr/>
        </p:nvSpPr>
        <p:spPr>
          <a:xfrm>
            <a:off x="155807" y="3504077"/>
            <a:ext cx="48725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000" dirty="0">
                <a:latin typeface="Franklin Gothic Demi" panose="020B0703020102020204" pitchFamily="34" charset="0"/>
              </a:rPr>
              <a:t>Budding: A new individual arise on the parent organism as an outgrowth called bud.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644B3DB-5F88-42D0-B139-6179420B3D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316" y="3147811"/>
            <a:ext cx="3211180" cy="193179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E2C0180-6565-42A5-8D38-2EF074B7F2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070" y="996764"/>
            <a:ext cx="3227425" cy="202691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A83FE77-FBE3-4B4D-BE2D-BD83B9E689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5904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735"/>
    </mc:Choice>
    <mc:Fallback>
      <p:transition spd="slow" advTm="61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21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1D00CC-7A21-4EAE-8382-9370EA26BF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94" y="62585"/>
            <a:ext cx="3163202" cy="1789085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C676A43-0136-4FA6-B618-849D3682BB24}"/>
              </a:ext>
            </a:extLst>
          </p:cNvPr>
          <p:cNvSpPr/>
          <p:nvPr/>
        </p:nvSpPr>
        <p:spPr>
          <a:xfrm rot="10800000">
            <a:off x="154446" y="267494"/>
            <a:ext cx="5621774" cy="1353573"/>
          </a:xfrm>
          <a:custGeom>
            <a:avLst/>
            <a:gdLst>
              <a:gd name="connsiteX0" fmla="*/ 0 w 3610191"/>
              <a:gd name="connsiteY0" fmla="*/ 0 h 1353571"/>
              <a:gd name="connsiteX1" fmla="*/ 2933406 w 3610191"/>
              <a:gd name="connsiteY1" fmla="*/ 0 h 1353571"/>
              <a:gd name="connsiteX2" fmla="*/ 3610191 w 3610191"/>
              <a:gd name="connsiteY2" fmla="*/ 676786 h 1353571"/>
              <a:gd name="connsiteX3" fmla="*/ 2933406 w 3610191"/>
              <a:gd name="connsiteY3" fmla="*/ 1353571 h 1353571"/>
              <a:gd name="connsiteX4" fmla="*/ 0 w 3610191"/>
              <a:gd name="connsiteY4" fmla="*/ 1353571 h 1353571"/>
              <a:gd name="connsiteX5" fmla="*/ 0 w 3610191"/>
              <a:gd name="connsiteY5" fmla="*/ 0 h 1353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0191" h="1353571">
                <a:moveTo>
                  <a:pt x="3610191" y="1353570"/>
                </a:moveTo>
                <a:lnTo>
                  <a:pt x="676785" y="1353570"/>
                </a:lnTo>
                <a:lnTo>
                  <a:pt x="0" y="676785"/>
                </a:lnTo>
                <a:lnTo>
                  <a:pt x="676785" y="1"/>
                </a:lnTo>
                <a:lnTo>
                  <a:pt x="3610191" y="1"/>
                </a:lnTo>
                <a:lnTo>
                  <a:pt x="3610191" y="1353570"/>
                </a:lnTo>
                <a:close/>
              </a:path>
            </a:pathLst>
          </a:custGeom>
          <a:solidFill>
            <a:srgbClr val="FF0000"/>
          </a:solidFill>
          <a:ln w="28575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35280" tIns="53341" rIns="99568" bIns="5334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IN" sz="1400" kern="12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D286BC-6246-49AB-BA33-356CC63A99A5}"/>
              </a:ext>
            </a:extLst>
          </p:cNvPr>
          <p:cNvSpPr/>
          <p:nvPr/>
        </p:nvSpPr>
        <p:spPr>
          <a:xfrm>
            <a:off x="251520" y="366686"/>
            <a:ext cx="4872599" cy="1155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600" dirty="0">
                <a:latin typeface="Franklin Gothic Demi" panose="020B0703020102020204" pitchFamily="34" charset="0"/>
              </a:rPr>
              <a:t>Fragmentation: In Spirogyra, the filaments break-up into two or more fragments upon maturation. These fragments grow into new individuals.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E261E2-4407-41A3-80CA-109CE17333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923678"/>
            <a:ext cx="2520280" cy="1998224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157C475-1100-42D1-85C3-44280C258741}"/>
              </a:ext>
            </a:extLst>
          </p:cNvPr>
          <p:cNvSpPr/>
          <p:nvPr/>
        </p:nvSpPr>
        <p:spPr>
          <a:xfrm rot="10800000">
            <a:off x="140713" y="4083918"/>
            <a:ext cx="5621774" cy="948808"/>
          </a:xfrm>
          <a:custGeom>
            <a:avLst/>
            <a:gdLst>
              <a:gd name="connsiteX0" fmla="*/ 0 w 3610191"/>
              <a:gd name="connsiteY0" fmla="*/ 0 h 1353571"/>
              <a:gd name="connsiteX1" fmla="*/ 2933406 w 3610191"/>
              <a:gd name="connsiteY1" fmla="*/ 0 h 1353571"/>
              <a:gd name="connsiteX2" fmla="*/ 3610191 w 3610191"/>
              <a:gd name="connsiteY2" fmla="*/ 676786 h 1353571"/>
              <a:gd name="connsiteX3" fmla="*/ 2933406 w 3610191"/>
              <a:gd name="connsiteY3" fmla="*/ 1353571 h 1353571"/>
              <a:gd name="connsiteX4" fmla="*/ 0 w 3610191"/>
              <a:gd name="connsiteY4" fmla="*/ 1353571 h 1353571"/>
              <a:gd name="connsiteX5" fmla="*/ 0 w 3610191"/>
              <a:gd name="connsiteY5" fmla="*/ 0 h 1353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0191" h="1353571">
                <a:moveTo>
                  <a:pt x="3610191" y="1353570"/>
                </a:moveTo>
                <a:lnTo>
                  <a:pt x="676785" y="1353570"/>
                </a:lnTo>
                <a:lnTo>
                  <a:pt x="0" y="676785"/>
                </a:lnTo>
                <a:lnTo>
                  <a:pt x="676785" y="1"/>
                </a:lnTo>
                <a:lnTo>
                  <a:pt x="3610191" y="1"/>
                </a:lnTo>
                <a:lnTo>
                  <a:pt x="3610191" y="1353570"/>
                </a:lnTo>
                <a:close/>
              </a:path>
            </a:pathLst>
          </a:custGeom>
          <a:solidFill>
            <a:srgbClr val="FF0000"/>
          </a:solidFill>
          <a:ln w="28575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35280" tIns="53341" rIns="99568" bIns="5334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IN" sz="1400" kern="12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67EC61-1ED3-49BD-8B10-92AC5AEB3699}"/>
              </a:ext>
            </a:extLst>
          </p:cNvPr>
          <p:cNvSpPr/>
          <p:nvPr/>
        </p:nvSpPr>
        <p:spPr>
          <a:xfrm>
            <a:off x="140712" y="4133496"/>
            <a:ext cx="5079360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500" dirty="0">
                <a:latin typeface="Franklin Gothic Demi" panose="020B0703020102020204" pitchFamily="34" charset="0"/>
              </a:rPr>
              <a:t>Regeneration: The ability of plants and animals to repair themselves or grow their lost part is called regeneration.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1A47B2E-6CCB-4EAD-8A1D-24501BA2B868}"/>
              </a:ext>
            </a:extLst>
          </p:cNvPr>
          <p:cNvSpPr/>
          <p:nvPr/>
        </p:nvSpPr>
        <p:spPr>
          <a:xfrm rot="10800000">
            <a:off x="154446" y="2041497"/>
            <a:ext cx="5621774" cy="1672551"/>
          </a:xfrm>
          <a:custGeom>
            <a:avLst/>
            <a:gdLst>
              <a:gd name="connsiteX0" fmla="*/ 0 w 3610191"/>
              <a:gd name="connsiteY0" fmla="*/ 0 h 1353571"/>
              <a:gd name="connsiteX1" fmla="*/ 2933406 w 3610191"/>
              <a:gd name="connsiteY1" fmla="*/ 0 h 1353571"/>
              <a:gd name="connsiteX2" fmla="*/ 3610191 w 3610191"/>
              <a:gd name="connsiteY2" fmla="*/ 676786 h 1353571"/>
              <a:gd name="connsiteX3" fmla="*/ 2933406 w 3610191"/>
              <a:gd name="connsiteY3" fmla="*/ 1353571 h 1353571"/>
              <a:gd name="connsiteX4" fmla="*/ 0 w 3610191"/>
              <a:gd name="connsiteY4" fmla="*/ 1353571 h 1353571"/>
              <a:gd name="connsiteX5" fmla="*/ 0 w 3610191"/>
              <a:gd name="connsiteY5" fmla="*/ 0 h 1353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0191" h="1353571">
                <a:moveTo>
                  <a:pt x="3610191" y="1353570"/>
                </a:moveTo>
                <a:lnTo>
                  <a:pt x="676785" y="1353570"/>
                </a:lnTo>
                <a:lnTo>
                  <a:pt x="0" y="676785"/>
                </a:lnTo>
                <a:lnTo>
                  <a:pt x="676785" y="1"/>
                </a:lnTo>
                <a:lnTo>
                  <a:pt x="3610191" y="1"/>
                </a:lnTo>
                <a:lnTo>
                  <a:pt x="3610191" y="1353570"/>
                </a:lnTo>
                <a:close/>
              </a:path>
            </a:pathLst>
          </a:custGeom>
          <a:solidFill>
            <a:srgbClr val="FF0000"/>
          </a:solidFill>
          <a:ln w="28575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35280" tIns="53341" rIns="99568" bIns="5334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IN" sz="1400" kern="12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8205D8-938C-49B8-B303-92E826F448C7}"/>
              </a:ext>
            </a:extLst>
          </p:cNvPr>
          <p:cNvSpPr/>
          <p:nvPr/>
        </p:nvSpPr>
        <p:spPr>
          <a:xfrm>
            <a:off x="244092" y="2208471"/>
            <a:ext cx="4872599" cy="1288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N" dirty="0">
                <a:latin typeface="Franklin Gothic Demi" panose="020B0703020102020204" pitchFamily="34" charset="0"/>
              </a:rPr>
              <a:t>Spore formation: In this type of reproduction, small bodies called spores are formed. These spore germinate to form a new organism.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76E0B8-CD23-429D-B0A8-FC7FEA2776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94" y="4000602"/>
            <a:ext cx="3163202" cy="108031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32741F6-D72D-45E0-9BB9-A9A00D41FA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7273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343"/>
    </mc:Choice>
    <mc:Fallback>
      <p:transition spd="slow" advTm="59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/>
      <p:bldP spid="9" grpId="0" animBg="1"/>
      <p:bldP spid="10" grpId="0"/>
      <p:bldP spid="11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4C91E85D-8E1D-4169-917C-97A224B900B8}"/>
              </a:ext>
            </a:extLst>
          </p:cNvPr>
          <p:cNvSpPr txBox="1"/>
          <p:nvPr/>
        </p:nvSpPr>
        <p:spPr>
          <a:xfrm>
            <a:off x="84869" y="48855"/>
            <a:ext cx="9036496" cy="938719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IN" sz="3600" dirty="0">
                <a:latin typeface="Franklin Gothic Demi" panose="020B0703020102020204" pitchFamily="34" charset="0"/>
              </a:rPr>
              <a:t>Vegetative propagation</a:t>
            </a:r>
          </a:p>
          <a:p>
            <a:r>
              <a:rPr lang="en-IN" sz="1900" dirty="0">
                <a:latin typeface="Franklin Gothic Demi" panose="020B0703020102020204" pitchFamily="34" charset="0"/>
              </a:rPr>
              <a:t>It is the process of reproduction of new plants from any vegetative part of the plant.</a:t>
            </a:r>
            <a:endParaRPr lang="en-IN" sz="19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E10B89-E21A-41DB-ABF5-5C2E155E399A}"/>
              </a:ext>
            </a:extLst>
          </p:cNvPr>
          <p:cNvSpPr txBox="1"/>
          <p:nvPr/>
        </p:nvSpPr>
        <p:spPr>
          <a:xfrm>
            <a:off x="975234" y="1336321"/>
            <a:ext cx="719353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2800" dirty="0">
                <a:latin typeface="Franklin Gothic Demi" panose="020B0703020102020204" pitchFamily="34" charset="0"/>
              </a:rPr>
              <a:t>Natural methods of vegetative propagation:</a:t>
            </a:r>
            <a:endParaRPr lang="en-IN" sz="2800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B4A3619-E9B8-479B-BE46-2D70B47DD5C6}"/>
              </a:ext>
            </a:extLst>
          </p:cNvPr>
          <p:cNvGrpSpPr/>
          <p:nvPr/>
        </p:nvGrpSpPr>
        <p:grpSpPr>
          <a:xfrm>
            <a:off x="84869" y="1938513"/>
            <a:ext cx="8951627" cy="1440160"/>
            <a:chOff x="84869" y="1938513"/>
            <a:chExt cx="8951627" cy="144016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36827FB-4CE9-4014-83EA-C3CE51F6C560}"/>
                </a:ext>
              </a:extLst>
            </p:cNvPr>
            <p:cNvSpPr/>
            <p:nvPr/>
          </p:nvSpPr>
          <p:spPr>
            <a:xfrm>
              <a:off x="84869" y="1938513"/>
              <a:ext cx="8951627" cy="1440160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IN" dirty="0">
                <a:latin typeface="Franklin Gothic Demi" panose="020B070302010202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6265591-06C5-4AE2-A39C-CC4F69D29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6371" y="1995686"/>
              <a:ext cx="1786109" cy="129614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91D81C-78F7-4576-89C9-5401095B6103}"/>
                </a:ext>
              </a:extLst>
            </p:cNvPr>
            <p:cNvSpPr txBox="1"/>
            <p:nvPr/>
          </p:nvSpPr>
          <p:spPr>
            <a:xfrm>
              <a:off x="272081" y="2074152"/>
              <a:ext cx="67537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a) Rhizome: An underground stem, has buds. E.g.   bamboo and ginger.</a:t>
              </a:r>
            </a:p>
            <a:p>
              <a:endParaRPr lang="en-IN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3BBFD3D-BBF5-4088-9BD0-87153E78F67A}"/>
              </a:ext>
            </a:extLst>
          </p:cNvPr>
          <p:cNvGrpSpPr/>
          <p:nvPr/>
        </p:nvGrpSpPr>
        <p:grpSpPr>
          <a:xfrm>
            <a:off x="84869" y="3584515"/>
            <a:ext cx="8951627" cy="1507515"/>
            <a:chOff x="84869" y="3584515"/>
            <a:chExt cx="8951627" cy="150751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E330DBD-FB3C-4E23-AB1A-7CA0908B5F86}"/>
                </a:ext>
              </a:extLst>
            </p:cNvPr>
            <p:cNvSpPr/>
            <p:nvPr/>
          </p:nvSpPr>
          <p:spPr>
            <a:xfrm>
              <a:off x="84869" y="3584515"/>
              <a:ext cx="8951627" cy="1507515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IN" dirty="0">
                <a:latin typeface="Franklin Gothic Demi" panose="020B0703020102020204" pitchFamily="34" charset="0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410179D-28C8-493C-BAA6-E3EFC524F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280" y="3651870"/>
              <a:ext cx="1800200" cy="136815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E10CD49-13DF-48A1-B2B5-59279E559B88}"/>
                </a:ext>
              </a:extLst>
            </p:cNvPr>
            <p:cNvSpPr txBox="1"/>
            <p:nvPr/>
          </p:nvSpPr>
          <p:spPr>
            <a:xfrm>
              <a:off x="250027" y="3738107"/>
              <a:ext cx="67757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b) Tuber: An underground stem, has small buds called eyes, has supply of stored food. E.g. Potato, Artichoke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8B49F47-A2C0-46BD-B34E-951D5E6C72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2778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79"/>
    </mc:Choice>
    <mc:Fallback>
      <p:transition spd="slow" advTm="57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E43814F-9381-489B-BBF6-C26AFFB1F7D2}"/>
              </a:ext>
            </a:extLst>
          </p:cNvPr>
          <p:cNvSpPr/>
          <p:nvPr/>
        </p:nvSpPr>
        <p:spPr>
          <a:xfrm>
            <a:off x="107504" y="126605"/>
            <a:ext cx="8951627" cy="2805185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IN" dirty="0">
              <a:latin typeface="Franklin Gothic Demi" panose="020B07030201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03DB46-993C-4505-9985-7B28118A85EF}"/>
              </a:ext>
            </a:extLst>
          </p:cNvPr>
          <p:cNvSpPr txBox="1"/>
          <p:nvPr/>
        </p:nvSpPr>
        <p:spPr>
          <a:xfrm>
            <a:off x="235033" y="223904"/>
            <a:ext cx="8469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c) Corm: A short stem, with stored food. Corm separate and form new plants.</a:t>
            </a:r>
            <a:endParaRPr lang="en-IN" sz="2400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4AA76CB-33E9-4DB2-BC25-EED61820F9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27" y="1054901"/>
            <a:ext cx="2863766" cy="18072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EC840A5-9918-4C28-9ECB-44091586BD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054900"/>
            <a:ext cx="2376264" cy="1807287"/>
          </a:xfrm>
          <a:prstGeom prst="rect">
            <a:avLst/>
          </a:prstGeom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FF86C7C2-8025-4E37-828B-8CC9556DE2D9}"/>
              </a:ext>
            </a:extLst>
          </p:cNvPr>
          <p:cNvSpPr/>
          <p:nvPr/>
        </p:nvSpPr>
        <p:spPr>
          <a:xfrm>
            <a:off x="3779912" y="1635646"/>
            <a:ext cx="2376264" cy="360040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8F01A8A-98F4-4484-894A-ED97E94B640E}"/>
              </a:ext>
            </a:extLst>
          </p:cNvPr>
          <p:cNvSpPr/>
          <p:nvPr/>
        </p:nvSpPr>
        <p:spPr>
          <a:xfrm>
            <a:off x="96186" y="3077108"/>
            <a:ext cx="8951627" cy="2006194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IN" dirty="0">
              <a:latin typeface="Franklin Gothic Demi" panose="020B07030201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978B62-9664-4274-80C7-4E1F19AA78BC}"/>
              </a:ext>
            </a:extLst>
          </p:cNvPr>
          <p:cNvSpPr txBox="1"/>
          <p:nvPr/>
        </p:nvSpPr>
        <p:spPr>
          <a:xfrm>
            <a:off x="297282" y="3435846"/>
            <a:ext cx="5570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d) Bulb: Terminal bud gives rise to the floral shoots. E.g. Gladiolus, </a:t>
            </a:r>
            <a:r>
              <a:rPr lang="en-IN" sz="24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Colocasia</a:t>
            </a:r>
            <a:r>
              <a:rPr lang="en-IN" sz="2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propagation by leaves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1C87591-3E06-4E40-B166-1C64F1D7A5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137306"/>
            <a:ext cx="3122591" cy="187958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91569FA-3AE0-4A67-B086-2A3F4290B1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1243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70"/>
    </mc:Choice>
    <mc:Fallback>
      <p:transition spd="slow" advTm="31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  <p:bldP spid="17" grpId="0"/>
      <p:bldP spid="19" grpId="0" animBg="1"/>
      <p:bldP spid="21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FCDA1B2-2CD6-45EE-A474-CB4BDE13BEBF}"/>
              </a:ext>
            </a:extLst>
          </p:cNvPr>
          <p:cNvSpPr/>
          <p:nvPr/>
        </p:nvSpPr>
        <p:spPr>
          <a:xfrm>
            <a:off x="96186" y="123478"/>
            <a:ext cx="8951628" cy="4896544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IN" dirty="0">
              <a:latin typeface="Franklin Gothic Demi" panose="020B07030201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4206BD-650C-404B-B8E0-4AAADFD1151B}"/>
              </a:ext>
            </a:extLst>
          </p:cNvPr>
          <p:cNvSpPr txBox="1"/>
          <p:nvPr/>
        </p:nvSpPr>
        <p:spPr>
          <a:xfrm>
            <a:off x="683568" y="477128"/>
            <a:ext cx="57606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e) Vegetative propagation by leaves, roots and stems: </a:t>
            </a:r>
            <a:r>
              <a:rPr lang="en-IN" sz="22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Bryophyllum</a:t>
            </a:r>
            <a:r>
              <a:rPr lang="en-IN" sz="2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bears small buds at the margin of leaves, from which new plant arise.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182A455-3590-4AC3-981B-33B4BC27A2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67494"/>
            <a:ext cx="2204042" cy="15121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4BFDA86-F5E3-4C31-AEA6-921FC9D3431E}"/>
              </a:ext>
            </a:extLst>
          </p:cNvPr>
          <p:cNvSpPr txBox="1"/>
          <p:nvPr/>
        </p:nvSpPr>
        <p:spPr>
          <a:xfrm>
            <a:off x="965359" y="2036913"/>
            <a:ext cx="26047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Sweet potato bears buds which give rise to new plants.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2A696A-84CD-4558-B9B5-A609E5F2AC94}"/>
              </a:ext>
            </a:extLst>
          </p:cNvPr>
          <p:cNvSpPr txBox="1"/>
          <p:nvPr/>
        </p:nvSpPr>
        <p:spPr>
          <a:xfrm>
            <a:off x="5007798" y="2036913"/>
            <a:ext cx="32568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In sugarcane, rose a new plant can be grown by</a:t>
            </a:r>
          </a:p>
          <a:p>
            <a:r>
              <a:rPr lang="en-US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planting stem cuttings.</a:t>
            </a:r>
            <a:endParaRPr lang="en-IN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5620751-6CCD-4F3F-A473-55B0EA8C27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56" y="3052576"/>
            <a:ext cx="2828548" cy="18906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702B814-729D-4FF6-B060-816A773D88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185" y="3026051"/>
            <a:ext cx="3256846" cy="187729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24CC0EB-F3DF-4111-83E5-C7722EBC03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71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83"/>
    </mc:Choice>
    <mc:Fallback>
      <p:transition spd="slow" advTm="34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1|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7|10.5|9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5|5.4|5.8|8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8|4.9|4.5|3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3.2|6.3|4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|3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3.5|2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7.5|3.9|23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6|34.9|20.7|3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Dept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730</TotalTime>
  <Words>707</Words>
  <Application>Microsoft Office PowerPoint</Application>
  <PresentationFormat>On-screen Show (16:9)</PresentationFormat>
  <Paragraphs>59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Arial Black</vt:lpstr>
      <vt:lpstr>Corbel</vt:lpstr>
      <vt:lpstr>Franklin Gothic Demi</vt:lpstr>
      <vt:lpstr>Wingdings</vt:lpstr>
      <vt:lpstr>Depth</vt:lpstr>
      <vt:lpstr>PowerPoint Presentation</vt:lpstr>
      <vt:lpstr>Reproduction in Plants and Animals</vt:lpstr>
      <vt:lpstr>Reproduction</vt:lpstr>
      <vt:lpstr>Types of Reproduction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Artificial methods of vegetative propagation</vt:lpstr>
      <vt:lpstr>PowerPoint Presentation</vt:lpstr>
      <vt:lpstr>PowerPoint Presentation</vt:lpstr>
      <vt:lpstr>Advantages of Vegetative propagation</vt:lpstr>
      <vt:lpstr>Disadvantages of Vegetative Propagation</vt:lpstr>
      <vt:lpstr>Economic importance of Artificial Propagation</vt:lpstr>
      <vt:lpstr>Thank you students!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Reproduction in Plants and animals.</dc:title>
  <dc:creator>ANUBHAV</dc:creator>
  <cp:lastModifiedBy>ANUBHAV</cp:lastModifiedBy>
  <cp:revision>126</cp:revision>
  <dcterms:created xsi:type="dcterms:W3CDTF">2020-06-25T13:36:43Z</dcterms:created>
  <dcterms:modified xsi:type="dcterms:W3CDTF">2020-06-26T21:02:13Z</dcterms:modified>
</cp:coreProperties>
</file>